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62" r:id="rId2"/>
    <p:sldMasterId id="2147483775" r:id="rId3"/>
    <p:sldMasterId id="2147483788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3" r:id="rId11"/>
    <p:sldId id="264" r:id="rId12"/>
    <p:sldId id="26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0000" autoAdjust="0"/>
  </p:normalViewPr>
  <p:slideViewPr>
    <p:cSldViewPr>
      <p:cViewPr>
        <p:scale>
          <a:sx n="59" d="100"/>
          <a:sy n="59" d="100"/>
        </p:scale>
        <p:origin x="-16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49E7-5A0A-4592-A81F-4B7F5E17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49E7-5A0A-4592-A81F-4B7F5E17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49E7-5A0A-4592-A81F-4B7F5E17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87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ED1265-BC00-49FF-9302-620854C4FCC1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23B507-3EA1-4483-92EE-860455F9A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61.radikal.ru/i173/0910/15/99eab05e5ccf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utotravel.ru/phalbum/10169/022.jpg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Lermontow.pptx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ersony.ru/wp-content/uploads/2009/05/dhdhnfnfdhndhdhdh-dhndhdhdhnnoedhudhdhn-dhdhudhdhdhnfdhdhdh-dhndhnnndhdh-1962-dh-343x500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786188" y="285750"/>
            <a:ext cx="49006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b="1" i="1" u="sng" dirty="0" smtClean="0">
                <a:solidFill>
                  <a:schemeClr val="bg1"/>
                </a:solidFill>
              </a:rPr>
              <a:t>     Lermontow </a:t>
            </a:r>
            <a:br>
              <a:rPr sz="2400" b="1" i="1" u="sng" dirty="0" smtClean="0">
                <a:solidFill>
                  <a:schemeClr val="bg1"/>
                </a:solidFill>
              </a:rPr>
            </a:br>
            <a:r>
              <a:rPr sz="2400" b="1" i="1" u="sng" dirty="0" err="1" smtClean="0">
                <a:solidFill>
                  <a:schemeClr val="bg1"/>
                </a:solidFill>
              </a:rPr>
              <a:t>Michail</a:t>
            </a:r>
            <a:r>
              <a:rPr sz="2400" b="1" i="1" u="sng" dirty="0" smtClean="0">
                <a:solidFill>
                  <a:schemeClr val="bg1"/>
                </a:solidFill>
              </a:rPr>
              <a:t>  </a:t>
            </a:r>
            <a:r>
              <a:rPr sz="2400" b="1" i="1" u="sng" dirty="0" err="1" smtClean="0">
                <a:solidFill>
                  <a:schemeClr val="bg1"/>
                </a:solidFill>
              </a:rPr>
              <a:t>Jurjewitsch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sz="2400" b="1" i="1" dirty="0" smtClean="0">
                <a:solidFill>
                  <a:schemeClr val="bg1"/>
                </a:solidFill>
              </a:rPr>
              <a:t>   (1814 - 1841)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i-main-pic" descr="Картинка 1 из 441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-16000"/>
          </a:blip>
          <a:srcRect l="7068" r="5588" b="6728"/>
          <a:stretch>
            <a:fillRect/>
          </a:stretch>
        </p:blipFill>
        <p:spPr>
          <a:xfrm rot="21238598">
            <a:off x="1014413" y="1735138"/>
            <a:ext cx="3100387" cy="3729037"/>
          </a:xfrm>
          <a:ln w="57150" cap="sq">
            <a:solidFill>
              <a:srgbClr val="00206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32237" cy="4532312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b="1" i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b="1" i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i="1" dirty="0" smtClean="0"/>
              <a:t>   </a:t>
            </a:r>
            <a:r>
              <a:rPr lang="en-US" sz="2900" b="1" i="1" dirty="0" err="1" smtClean="0">
                <a:solidFill>
                  <a:schemeClr val="bg1"/>
                </a:solidFill>
              </a:rPr>
              <a:t>gr</a:t>
            </a:r>
            <a:r>
              <a:rPr lang="el-GR" sz="2900" b="1" i="1" dirty="0" smtClean="0">
                <a:solidFill>
                  <a:schemeClr val="bg1"/>
                </a:solidFill>
                <a:latin typeface="Arial"/>
                <a:cs typeface="Arial"/>
              </a:rPr>
              <a:t>ὃ</a:t>
            </a:r>
            <a:r>
              <a:rPr lang="en-US" sz="2900" b="1" i="1" dirty="0" err="1" smtClean="0">
                <a:solidFill>
                  <a:schemeClr val="bg1"/>
                </a:solidFill>
              </a:rPr>
              <a:t>βer</a:t>
            </a:r>
            <a:r>
              <a:rPr lang="ru-RU" sz="2900" b="1" i="1" dirty="0" smtClean="0">
                <a:solidFill>
                  <a:schemeClr val="bg1"/>
                </a:solidFill>
              </a:rPr>
              <a:t> </a:t>
            </a:r>
            <a:r>
              <a:rPr lang="en-US" sz="2900" b="1" i="1" dirty="0" smtClean="0">
                <a:solidFill>
                  <a:schemeClr val="bg1"/>
                </a:solidFill>
              </a:rPr>
              <a:t> russischer Dichter;</a:t>
            </a:r>
            <a:endParaRPr lang="ru-RU" sz="29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i="1" dirty="0" smtClean="0">
                <a:solidFill>
                  <a:schemeClr val="bg1"/>
                </a:solidFill>
              </a:rPr>
              <a:t>M. Lermontow wurde in  Moskau geboren.</a:t>
            </a:r>
            <a:endParaRPr lang="ru-RU" sz="29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    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 Seine Kindheit </a:t>
            </a:r>
            <a:r>
              <a:rPr lang="en-US" b="1" i="1" dirty="0" err="1" smtClean="0">
                <a:solidFill>
                  <a:schemeClr val="bg1"/>
                </a:solidFill>
              </a:rPr>
              <a:t>verbrachte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er</a:t>
            </a:r>
            <a:r>
              <a:rPr lang="en-US" b="1" i="1" dirty="0" smtClean="0">
                <a:solidFill>
                  <a:schemeClr val="bg1"/>
                </a:solidFill>
              </a:rPr>
              <a:t> in </a:t>
            </a:r>
            <a:r>
              <a:rPr lang="en-US" b="1" i="1" dirty="0" err="1" smtClean="0">
                <a:solidFill>
                  <a:schemeClr val="bg1"/>
                </a:solidFill>
              </a:rPr>
              <a:t>Tarchani</a:t>
            </a:r>
            <a:r>
              <a:rPr lang="en-US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err="1" smtClean="0">
                <a:solidFill>
                  <a:schemeClr val="bg1"/>
                </a:solidFill>
              </a:rPr>
              <a:t>heute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Lermotowo</a:t>
            </a:r>
            <a:r>
              <a:rPr lang="en-US" b="1" i="1" dirty="0" smtClean="0">
                <a:solidFill>
                  <a:schemeClr val="bg1"/>
                </a:solidFill>
              </a:rPr>
              <a:t>),das </a:t>
            </a:r>
            <a:r>
              <a:rPr lang="en-US" b="1" i="1" dirty="0" err="1" smtClean="0">
                <a:solidFill>
                  <a:schemeClr val="bg1"/>
                </a:solidFill>
              </a:rPr>
              <a:t>nicht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weit</a:t>
            </a:r>
            <a:r>
              <a:rPr lang="en-US" b="1" i="1" dirty="0" smtClean="0">
                <a:solidFill>
                  <a:schemeClr val="bg1"/>
                </a:solidFill>
              </a:rPr>
              <a:t> von </a:t>
            </a:r>
            <a:r>
              <a:rPr lang="en-US" b="1" i="1" dirty="0" err="1" smtClean="0">
                <a:solidFill>
                  <a:schemeClr val="bg1"/>
                </a:solidFill>
              </a:rPr>
              <a:t>Pensa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liegt</a:t>
            </a:r>
            <a:r>
              <a:rPr lang="en-US" b="1" i="1" dirty="0" smtClean="0">
                <a:solidFill>
                  <a:schemeClr val="bg1"/>
                </a:solidFill>
              </a:rPr>
              <a:t>. </a:t>
            </a:r>
            <a:r>
              <a:rPr lang="en-US" b="1" i="1" dirty="0" err="1" smtClean="0">
                <a:solidFill>
                  <a:schemeClr val="bg1"/>
                </a:solidFill>
              </a:rPr>
              <a:t>Schon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dort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begann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er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zu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dichten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Er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schrieb</a:t>
            </a:r>
            <a:r>
              <a:rPr lang="en-US" b="1" i="1" dirty="0" smtClean="0">
                <a:solidFill>
                  <a:schemeClr val="bg1"/>
                </a:solidFill>
              </a:rPr>
              <a:t> hier sein Poem «</a:t>
            </a:r>
            <a:r>
              <a:rPr lang="en-US" b="1" i="1" dirty="0" err="1" smtClean="0">
                <a:solidFill>
                  <a:schemeClr val="bg1"/>
                </a:solidFill>
              </a:rPr>
              <a:t>Saschka</a:t>
            </a:r>
            <a:r>
              <a:rPr lang="en-US" b="1" i="1" dirty="0" smtClean="0">
                <a:solidFill>
                  <a:schemeClr val="bg1"/>
                </a:solidFill>
              </a:rPr>
              <a:t>»,  </a:t>
            </a:r>
            <a:r>
              <a:rPr lang="en-US" b="1" i="1" dirty="0" err="1" smtClean="0">
                <a:solidFill>
                  <a:schemeClr val="bg1"/>
                </a:solidFill>
              </a:rPr>
              <a:t>Gedichte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     « Heimat».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00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alphaModFix/>
            <a:lum/>
          </a:blip>
          <a:srcRect l="6875" r="6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9" descr="C:\Users\НАТАЛЬЯ\Pictures\проект 3.jpg"/>
          <p:cNvPicPr>
            <a:picLocks noChangeAspect="1" noChangeArrowheads="1"/>
          </p:cNvPicPr>
          <p:nvPr/>
        </p:nvPicPr>
        <p:blipFill>
          <a:blip r:embed="rId3" cstate="print"/>
          <a:srcRect l="4225" t="11824" r="4225" b="12163"/>
          <a:stretch>
            <a:fillRect/>
          </a:stretch>
        </p:blipFill>
        <p:spPr>
          <a:xfrm>
            <a:off x="2879304" y="2537520"/>
            <a:ext cx="6264696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5-конечная звезда 6"/>
          <p:cNvSpPr/>
          <p:nvPr/>
        </p:nvSpPr>
        <p:spPr>
          <a:xfrm>
            <a:off x="4139952" y="4653136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013176"/>
            <a:ext cx="252028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err="1" smtClean="0">
                <a:solidFill>
                  <a:srgbClr val="FFFF00"/>
                </a:solidFill>
              </a:rPr>
              <a:t>Belinskij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548680"/>
            <a:ext cx="7488832" cy="9361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Ich</a:t>
            </a:r>
            <a:r>
              <a:rPr lang="en-US" sz="3600" dirty="0" smtClean="0">
                <a:solidFill>
                  <a:srgbClr val="FFFF00"/>
                </a:solidFill>
              </a:rPr>
              <a:t> bin auf </a:t>
            </a:r>
            <a:r>
              <a:rPr lang="en-US" sz="3600" dirty="0" err="1" smtClean="0">
                <a:solidFill>
                  <a:srgbClr val="FFFF00"/>
                </a:solidFill>
              </a:rPr>
              <a:t>meine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kleine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Heimat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stolz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6624736" cy="707678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MUSEUM –RESERVE</a:t>
            </a:r>
            <a:r>
              <a:rPr lang="ru-RU" sz="2800" dirty="0" smtClean="0">
                <a:solidFill>
                  <a:srgbClr val="C00000"/>
                </a:solidFill>
              </a:rPr>
              <a:t> « </a:t>
            </a:r>
            <a:r>
              <a:rPr lang="en-US" sz="2800" dirty="0" smtClean="0">
                <a:solidFill>
                  <a:srgbClr val="C00000"/>
                </a:solidFill>
              </a:rPr>
              <a:t>TARCHANI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424936" cy="122413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Nicht weit von der Stadt </a:t>
            </a:r>
            <a:r>
              <a:rPr lang="de-DE" sz="2400" dirty="0" err="1" smtClean="0">
                <a:solidFill>
                  <a:schemeClr val="tx1"/>
                </a:solidFill>
              </a:rPr>
              <a:t>Belinski</a:t>
            </a:r>
            <a:r>
              <a:rPr lang="de-DE" sz="2400" dirty="0" smtClean="0">
                <a:solidFill>
                  <a:schemeClr val="tx1"/>
                </a:solidFill>
              </a:rPr>
              <a:t> liegt das Dorf </a:t>
            </a:r>
            <a:r>
              <a:rPr lang="de-DE" sz="2400" dirty="0" err="1" smtClean="0">
                <a:solidFill>
                  <a:schemeClr val="tx1"/>
                </a:solidFill>
              </a:rPr>
              <a:t>Lermontowo</a:t>
            </a:r>
            <a:r>
              <a:rPr lang="de-DE" sz="2400" dirty="0" smtClean="0">
                <a:solidFill>
                  <a:schemeClr val="tx1"/>
                </a:solidFill>
              </a:rPr>
              <a:t>. Im  1939 Jahre wurde das Staatliche Museum-Reserve « </a:t>
            </a:r>
            <a:r>
              <a:rPr lang="de-DE" sz="2400" dirty="0" err="1" smtClean="0">
                <a:solidFill>
                  <a:schemeClr val="tx1"/>
                </a:solidFill>
              </a:rPr>
              <a:t>Тarchani</a:t>
            </a:r>
            <a:r>
              <a:rPr lang="de-DE" sz="2400" dirty="0" smtClean="0">
                <a:solidFill>
                  <a:schemeClr val="tx1"/>
                </a:solidFill>
              </a:rPr>
              <a:t>» eröffnet.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2293" name="Текст 4"/>
          <p:cNvSpPr>
            <a:spLocks noGrp="1"/>
          </p:cNvSpPr>
          <p:nvPr>
            <p:ph type="body" sz="half" idx="3"/>
          </p:nvPr>
        </p:nvSpPr>
        <p:spPr>
          <a:xfrm>
            <a:off x="8604250" y="1535113"/>
            <a:ext cx="82550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868863"/>
            <a:ext cx="4040188" cy="12573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i-main-pic" descr="Картинка 18 из 462">
            <a:hlinkClick r:id="rId2" tgtFrame="_blank"/>
          </p:cNvPr>
          <p:cNvPicPr>
            <a:picLocks noGrp="1"/>
          </p:cNvPicPr>
          <p:nvPr>
            <p:ph sz="half" idx="4"/>
          </p:nvPr>
        </p:nvPicPr>
        <p:blipFill>
          <a:blip r:embed="rId3" cstate="print"/>
          <a:srcRect l="4514" t="8809" r="14464" b="24229"/>
          <a:stretch>
            <a:fillRect/>
          </a:stretch>
        </p:blipFill>
        <p:spPr>
          <a:xfrm>
            <a:off x="1115616" y="2708920"/>
            <a:ext cx="6480720" cy="3888730"/>
          </a:xfrm>
          <a:ln w="57150" cap="sq">
            <a:solidFill>
              <a:schemeClr val="accent4">
                <a:lumMod val="50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2" name="Group 36"/>
          <p:cNvGraphicFramePr>
            <a:graphicFrameLocks noGrp="1"/>
          </p:cNvGraphicFramePr>
          <p:nvPr/>
        </p:nvGraphicFramePr>
        <p:xfrm>
          <a:off x="251520" y="0"/>
          <a:ext cx="9144001" cy="7308555"/>
        </p:xfrm>
        <a:graphic>
          <a:graphicData uri="http://schemas.openxmlformats.org/drawingml/2006/table">
            <a:tbl>
              <a:tblPr firstCol="1" bandRow="1"/>
              <a:tblGrid>
                <a:gridCol w="1691681"/>
                <a:gridCol w="1872208"/>
                <a:gridCol w="1512167"/>
                <a:gridCol w="1872208"/>
                <a:gridCol w="2195737"/>
              </a:tblGrid>
              <a:tr h="1563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 berühmte Menschen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Wann und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geboren sein?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schrieb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..?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Wann starb…?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befindet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sich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das Museum von ...?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M.L. Lermontow-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ist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der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2" action="ppaction://hlinkpres?slideindex=1&amp;slidetitle="/>
                        </a:rPr>
                        <a:t>gr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  <a:hlinkClick r:id="rId2" action="ppaction://hlinkpres?slideindex=1&amp;slidetitle="/>
                        </a:rPr>
                        <a:t>ὃ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  <a:hlinkClick r:id="rId2" action="ppaction://hlinkpres?slideindex=1&amp;slidetitle="/>
                        </a:rPr>
                        <a:t>sser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  <a:hlinkClick r:id="rId2" action="ppaction://hlinkpres?slideindex=1&amp;slidetitle="/>
                        </a:rPr>
                        <a:t> Dichter.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1814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Jahre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wurde M.L. Lermontow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in Moskau geboren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Gedichte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, Poem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1841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Jahre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Dorf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Lermontowo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idx="1"/>
          </p:nvPr>
        </p:nvSpPr>
        <p:spPr>
          <a:xfrm>
            <a:off x="457200" y="285750"/>
            <a:ext cx="4040188" cy="857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" name="i-main-pic" descr="Картинка 21 из 16445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8807" t="5534" r="3391" b="18785"/>
          <a:stretch>
            <a:fillRect/>
          </a:stretch>
        </p:blipFill>
        <p:spPr>
          <a:xfrm rot="21207861">
            <a:off x="889591" y="623007"/>
            <a:ext cx="2714625" cy="2509837"/>
          </a:xfrm>
          <a:ln w="57150" cap="sq">
            <a:solidFill>
              <a:srgbClr val="00206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73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41775" cy="4429125"/>
          </a:xfrm>
        </p:spPr>
        <p:txBody>
          <a:bodyPr>
            <a:normAutofit lnSpcReduction="10000"/>
          </a:bodyPr>
          <a:lstStyle/>
          <a:p>
            <a:pPr marL="265113" indent="-265113" eaLnBrk="1" hangingPunct="1">
              <a:buFont typeface="Wingdings 2" pitchFamily="18" charset="2"/>
              <a:buChar char=""/>
            </a:pPr>
            <a:r>
              <a:rPr lang="en-US" sz="2000" b="1" i="1" dirty="0" err="1" smtClean="0">
                <a:solidFill>
                  <a:schemeClr val="bg1"/>
                </a:solidFill>
              </a:rPr>
              <a:t>groβer</a:t>
            </a:r>
            <a:r>
              <a:rPr lang="en-US" sz="2000" b="1" i="1" dirty="0" smtClean="0">
                <a:solidFill>
                  <a:schemeClr val="bg1"/>
                </a:solidFill>
              </a:rPr>
              <a:t> russischer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Schriftsteller</a:t>
            </a:r>
            <a:r>
              <a:rPr lang="en-US" sz="2000" b="1" i="1" dirty="0" smtClean="0">
                <a:solidFill>
                  <a:schemeClr val="bg1"/>
                </a:solidFill>
              </a:rPr>
              <a:t> und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Kritik</a:t>
            </a:r>
            <a:r>
              <a:rPr lang="en-US" sz="2000" b="1" i="1" dirty="0" smtClean="0">
                <a:solidFill>
                  <a:schemeClr val="bg1"/>
                </a:solidFill>
              </a:rPr>
              <a:t>;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65113" indent="-265113" eaLnBrk="1" hangingPunct="1">
              <a:buFontTx/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   W. G.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Belinski</a:t>
            </a:r>
            <a:r>
              <a:rPr lang="en-US" sz="2000" b="1" i="1" dirty="0" smtClean="0">
                <a:solidFill>
                  <a:schemeClr val="bg1"/>
                </a:solidFill>
              </a:rPr>
              <a:t> wurde in </a:t>
            </a:r>
            <a:r>
              <a:rPr lang="en-US" sz="2000" b="1" i="1" dirty="0" err="1" smtClean="0">
                <a:solidFill>
                  <a:schemeClr val="bg1"/>
                </a:solidFill>
              </a:rPr>
              <a:t>Finnland</a:t>
            </a:r>
            <a:r>
              <a:rPr lang="en-US" sz="2000" b="1" i="1" dirty="0" smtClean="0">
                <a:solidFill>
                  <a:schemeClr val="bg1"/>
                </a:solidFill>
              </a:rPr>
              <a:t> geboren.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en-US" sz="2000" b="1" i="1" dirty="0" smtClean="0">
                <a:solidFill>
                  <a:schemeClr val="bg1"/>
                </a:solidFill>
              </a:rPr>
              <a:t>1816 </a:t>
            </a:r>
            <a:r>
              <a:rPr lang="en-US" sz="2000" b="1" i="1" dirty="0" err="1" smtClean="0">
                <a:solidFill>
                  <a:schemeClr val="bg1"/>
                </a:solidFill>
              </a:rPr>
              <a:t>ǘbersiedelte</a:t>
            </a:r>
            <a:r>
              <a:rPr lang="en-US" sz="2000" b="1" i="1" dirty="0" smtClean="0">
                <a:solidFill>
                  <a:schemeClr val="bg1"/>
                </a:solidFill>
              </a:rPr>
              <a:t> die </a:t>
            </a:r>
            <a:r>
              <a:rPr lang="en-US" sz="2000" b="1" i="1" dirty="0" err="1" smtClean="0">
                <a:solidFill>
                  <a:schemeClr val="bg1"/>
                </a:solidFill>
              </a:rPr>
              <a:t>ganze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Familie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nach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Tschembar</a:t>
            </a:r>
            <a:r>
              <a:rPr lang="en-US" sz="2000" b="1" i="1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en-US" sz="2000" b="1" i="1" dirty="0" smtClean="0">
                <a:solidFill>
                  <a:schemeClr val="bg1"/>
                </a:solidFill>
              </a:rPr>
              <a:t> 1822-1824 </a:t>
            </a:r>
            <a:r>
              <a:rPr lang="en-US" sz="2000" b="1" i="1" dirty="0" err="1" smtClean="0">
                <a:solidFill>
                  <a:schemeClr val="bg1"/>
                </a:solidFill>
              </a:rPr>
              <a:t>lernte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Belinski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im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Pensaer</a:t>
            </a:r>
            <a:r>
              <a:rPr lang="en-US" sz="2000" b="1" i="1" dirty="0" smtClean="0">
                <a:solidFill>
                  <a:schemeClr val="bg1"/>
                </a:solidFill>
              </a:rPr>
              <a:t> Gymnasium.</a:t>
            </a:r>
          </a:p>
          <a:p>
            <a:pPr marL="265113" indent="-265113" eaLnBrk="1" hangingPunct="1">
              <a:buFont typeface="Wingdings 2" pitchFamily="18" charset="2"/>
              <a:buChar char=""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marL="265113" indent="-265113" eaLnBrk="1" hangingPunct="1">
              <a:buFont typeface="Wingdings 2" pitchFamily="18" charset="2"/>
              <a:buChar char=""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en-US" sz="2000" b="1" i="1" dirty="0" smtClean="0">
                <a:solidFill>
                  <a:schemeClr val="bg1"/>
                </a:solidFill>
              </a:rPr>
              <a:t> Das </a:t>
            </a:r>
            <a:r>
              <a:rPr lang="en-US" sz="2000" b="1" i="1" dirty="0" err="1" smtClean="0">
                <a:solidFill>
                  <a:schemeClr val="bg1"/>
                </a:solidFill>
              </a:rPr>
              <a:t>ist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Denkmal</a:t>
            </a:r>
            <a:r>
              <a:rPr lang="en-US" sz="2000" b="1" i="1" dirty="0" smtClean="0">
                <a:solidFill>
                  <a:schemeClr val="bg1"/>
                </a:solidFill>
              </a:rPr>
              <a:t> von W. G.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Belinski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65113" indent="-265113" eaLnBrk="1" hangingPunct="1">
              <a:buFontTx/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214813" y="357188"/>
            <a:ext cx="4143375" cy="1214437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                </a:t>
            </a:r>
            <a:r>
              <a:rPr lang="en-US" i="1" u="sng" dirty="0" err="1" smtClean="0">
                <a:solidFill>
                  <a:schemeClr val="bg1"/>
                </a:solidFill>
              </a:rPr>
              <a:t>Belinski</a:t>
            </a:r>
            <a:r>
              <a:rPr lang="en-US" i="1" u="sng" dirty="0" smtClean="0">
                <a:solidFill>
                  <a:schemeClr val="bg1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u="sng" dirty="0" err="1" smtClean="0">
                <a:solidFill>
                  <a:schemeClr val="bg1"/>
                </a:solidFill>
              </a:rPr>
              <a:t>Wissarion</a:t>
            </a:r>
            <a:r>
              <a:rPr lang="en-US" i="1" u="sng" dirty="0" smtClean="0">
                <a:solidFill>
                  <a:schemeClr val="bg1"/>
                </a:solidFill>
              </a:rPr>
              <a:t>   </a:t>
            </a:r>
            <a:r>
              <a:rPr lang="en-US" i="1" u="sng" dirty="0" err="1" smtClean="0">
                <a:solidFill>
                  <a:schemeClr val="bg1"/>
                </a:solidFill>
              </a:rPr>
              <a:t>Grigorjewitsch</a:t>
            </a:r>
            <a:r>
              <a:rPr lang="en-US" i="1" u="sng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             (1811-1848)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71" name="Picture 2" descr="C:\Users\НАТАЛЬЯ\Pictures\70826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149725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7"/>
            <a:ext cx="6912768" cy="648071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5" y="2534298"/>
            <a:ext cx="6840760" cy="3933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68863"/>
            <a:ext cx="7772400" cy="1227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</a:t>
            </a:r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395536" y="1052736"/>
            <a:ext cx="7920880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0813" indent="-265113" algn="ctr"/>
            <a:r>
              <a:rPr lang="de-DE" sz="2400" dirty="0"/>
              <a:t>Im </a:t>
            </a:r>
            <a:r>
              <a:rPr lang="de-DE" sz="2400" dirty="0" smtClean="0"/>
              <a:t>1938 Jahre </a:t>
            </a:r>
            <a:r>
              <a:rPr lang="de-DE" sz="2400" dirty="0"/>
              <a:t>wurde im Haus der Familie </a:t>
            </a:r>
            <a:r>
              <a:rPr lang="de-DE" sz="2400" dirty="0" err="1"/>
              <a:t>Belinski</a:t>
            </a:r>
            <a:r>
              <a:rPr lang="de-DE" sz="2400" dirty="0"/>
              <a:t> ein Museum </a:t>
            </a:r>
            <a:r>
              <a:rPr lang="de-DE" sz="2400" dirty="0" err="1"/>
              <a:t>eröffet</a:t>
            </a:r>
            <a:r>
              <a:rPr lang="de-DE" sz="2400" dirty="0"/>
              <a:t>. Das ist das einzige Museum in der Welt der Erinnerung an </a:t>
            </a:r>
            <a:r>
              <a:rPr lang="de-DE" sz="2400" dirty="0" smtClean="0"/>
              <a:t>den großen Kritik.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332656"/>
            <a:ext cx="6912768" cy="64807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MUSEUM  von W.G. </a:t>
            </a:r>
            <a:r>
              <a:rPr kumimoji="0" lang="en-US" sz="3000" b="1" i="1" u="none" strike="noStrike" kern="1200" cap="sm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Belinski</a:t>
            </a:r>
            <a:endParaRPr kumimoji="0" lang="ru-RU" sz="3000" b="1" i="1" u="none" strike="noStrike" kern="120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build="p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2" name="Group 36"/>
          <p:cNvGraphicFramePr>
            <a:graphicFrameLocks noGrp="1"/>
          </p:cNvGraphicFramePr>
          <p:nvPr/>
        </p:nvGraphicFramePr>
        <p:xfrm>
          <a:off x="-1" y="0"/>
          <a:ext cx="9144001" cy="7460955"/>
        </p:xfrm>
        <a:graphic>
          <a:graphicData uri="http://schemas.openxmlformats.org/drawingml/2006/table">
            <a:tbl>
              <a:tblPr/>
              <a:tblGrid>
                <a:gridCol w="1691681"/>
                <a:gridCol w="1685152"/>
                <a:gridCol w="1699223"/>
                <a:gridCol w="1872208"/>
                <a:gridCol w="2195737"/>
              </a:tblGrid>
              <a:tr h="1563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 berühmte Menschen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Wann und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geboren sein?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schrieb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..?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Wann starb…?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befindet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sich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das Museum von ...?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M.L. Lermontow-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gr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ὃ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sser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 Dichter.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1814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Jahre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wurde in Moskau geboren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Gedichte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, Poem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1841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Jahre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Dorf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Lermontowo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W.G.Belinski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die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ber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ṻhmte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Kritik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1811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Jahre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wurde in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Finnland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geboren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Literarische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Kritik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1848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Jahre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In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Stadt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Belinskij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982544" cy="1844824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smtClean="0"/>
              <a:t>                         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                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de-DE" sz="3200" b="1" dirty="0" smtClean="0"/>
              <a:t>Anisimowa </a:t>
            </a:r>
            <a:br>
              <a:rPr lang="de-DE" sz="3200" b="1" dirty="0" smtClean="0"/>
            </a:br>
            <a:r>
              <a:rPr lang="de-DE" sz="3200" b="1" dirty="0" smtClean="0"/>
              <a:t>A</a:t>
            </a:r>
            <a:r>
              <a:rPr lang="en-US" sz="3200" b="1" dirty="0" err="1" smtClean="0"/>
              <a:t>lexandra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Petrowna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(1891 – 1969)</a:t>
            </a:r>
            <a:br>
              <a:rPr lang="de-DE" sz="3200" b="1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1484784"/>
            <a:ext cx="5256584" cy="5373216"/>
          </a:xfrm>
        </p:spPr>
        <p:txBody>
          <a:bodyPr>
            <a:normAutofit/>
          </a:bodyPr>
          <a:lstStyle/>
          <a:p>
            <a:pPr algn="just"/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A.P.Anisimowa</a:t>
            </a:r>
            <a:r>
              <a:rPr lang="de-DE" sz="2000" b="1" dirty="0" smtClean="0">
                <a:solidFill>
                  <a:schemeClr val="bg1"/>
                </a:solidFill>
              </a:rPr>
              <a:t> ist berühmte russische Schriftsteller und Volkskundler.  </a:t>
            </a:r>
          </a:p>
          <a:p>
            <a:pPr algn="just"/>
            <a:endParaRPr lang="de-DE" sz="2000" b="1" dirty="0" smtClean="0">
              <a:solidFill>
                <a:schemeClr val="bg1"/>
              </a:solidFill>
            </a:endParaRPr>
          </a:p>
          <a:p>
            <a:pPr algn="just"/>
            <a:r>
              <a:rPr lang="de-DE" sz="2000" b="1" dirty="0" smtClean="0">
                <a:solidFill>
                  <a:schemeClr val="bg1"/>
                </a:solidFill>
              </a:rPr>
              <a:t>A. Anisimowa wurde im 1891 in Provinz  Kasan </a:t>
            </a:r>
            <a:r>
              <a:rPr lang="en-US" sz="2000" b="1" dirty="0" smtClean="0">
                <a:solidFill>
                  <a:schemeClr val="bg1"/>
                </a:solidFill>
              </a:rPr>
              <a:t>geboren.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 algn="just"/>
            <a:r>
              <a:rPr lang="de-DE" sz="2000" b="1" dirty="0" smtClean="0">
                <a:solidFill>
                  <a:schemeClr val="bg1"/>
                </a:solidFill>
              </a:rPr>
              <a:t>. Im 1938 übersiedelte sie im Dorf Geben. Hier begann ihre ersten Schritte in d</a:t>
            </a:r>
            <a:r>
              <a:rPr lang="en-US" sz="2000" b="1" dirty="0" err="1" smtClean="0">
                <a:solidFill>
                  <a:schemeClr val="bg1"/>
                </a:solidFill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</a:rPr>
              <a:t>Literatur. 26 Bücher wurde in poimsky Lebensperiode veröffentlicht. Sie schrieb Gedichte, Märchen und Lieder. </a:t>
            </a:r>
          </a:p>
          <a:p>
            <a:pPr algn="just"/>
            <a:endParaRPr lang="de-DE" sz="20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Содержимое 4" descr="http://pisateli.my1.ru/_fr/6/779287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24274">
            <a:off x="611560" y="908720"/>
            <a:ext cx="252027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Filiale - Haus-Museum </a:t>
            </a:r>
            <a:b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А</a:t>
            </a:r>
            <a:r>
              <a:rPr lang="de-DE" sz="3200" b="1" i="1" dirty="0" smtClean="0">
                <a:solidFill>
                  <a:schemeClr val="accent1">
                    <a:lumMod val="75000"/>
                  </a:schemeClr>
                </a:solidFill>
              </a:rPr>
              <a:t>.P. Anisimowa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Фото дом Анисимо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80560" y="2911532"/>
            <a:ext cx="182880" cy="120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84784"/>
            <a:ext cx="7776864" cy="1584176"/>
          </a:xfr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de-DE" b="1" dirty="0" smtClean="0"/>
              <a:t>Nicht weit von der Stadt </a:t>
            </a:r>
            <a:r>
              <a:rPr lang="de-DE" b="1" dirty="0" err="1" smtClean="0"/>
              <a:t>Belinski</a:t>
            </a:r>
            <a:r>
              <a:rPr lang="de-DE" b="1" dirty="0" smtClean="0"/>
              <a:t> liegt das Dorf Geben</a:t>
            </a:r>
            <a:r>
              <a:rPr lang="ru-RU" b="1" dirty="0" smtClean="0"/>
              <a:t> </a:t>
            </a:r>
            <a:r>
              <a:rPr lang="de-DE" b="1" dirty="0" smtClean="0"/>
              <a:t>( </a:t>
            </a:r>
            <a:r>
              <a:rPr lang="ru-RU" b="1" dirty="0" smtClean="0"/>
              <a:t>Поим)</a:t>
            </a:r>
            <a:r>
              <a:rPr lang="de-DE" dirty="0" smtClean="0"/>
              <a:t>. </a:t>
            </a:r>
            <a:r>
              <a:rPr lang="de-DE" b="1" dirty="0" smtClean="0"/>
              <a:t>Hier (im 1992 Jahre) wurde der Filiale-Haus-Museum</a:t>
            </a:r>
            <a:r>
              <a:rPr lang="ru-RU" b="1" dirty="0" smtClean="0"/>
              <a:t> А</a:t>
            </a:r>
            <a:r>
              <a:rPr lang="de-DE" b="1" dirty="0" smtClean="0"/>
              <a:t>.P.</a:t>
            </a:r>
            <a:r>
              <a:rPr lang="ru-RU" b="1" dirty="0" smtClean="0"/>
              <a:t> </a:t>
            </a:r>
            <a:r>
              <a:rPr lang="de-DE" b="1" dirty="0" smtClean="0"/>
              <a:t>Anisimowa eröffnet. </a:t>
            </a:r>
            <a:endParaRPr lang="ru-RU" dirty="0"/>
          </a:p>
        </p:txBody>
      </p:sp>
      <p:pic>
        <p:nvPicPr>
          <p:cNvPr id="1026" name="Picture 2" descr="C:\Users\НАТАЛЬЯ\YandexDisk\Жаткина Н.С\Фото дом Анисим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3368675"/>
            <a:ext cx="182563" cy="119063"/>
          </a:xfrm>
          <a:prstGeom prst="rect">
            <a:avLst/>
          </a:prstGeom>
          <a:noFill/>
        </p:spPr>
      </p:pic>
      <p:pic>
        <p:nvPicPr>
          <p:cNvPr id="1027" name="Picture 3" descr="C:\Users\НАТАЛЬЯ\YandexDisk\Жаткина Н.С\Фото дом Анисим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60" y="3369678"/>
            <a:ext cx="182880" cy="118643"/>
          </a:xfrm>
          <a:prstGeom prst="rect">
            <a:avLst/>
          </a:prstGeom>
          <a:noFill/>
        </p:spPr>
      </p:pic>
      <p:pic>
        <p:nvPicPr>
          <p:cNvPr id="1028" name="Picture 4" descr="C:\Users\НАТАЛЬЯ\YandexDisk\Жаткина Н.С\Фото дом Анисимова.jpg"/>
          <p:cNvPicPr>
            <a:picLocks noChangeAspect="1" noChangeArrowheads="1"/>
          </p:cNvPicPr>
          <p:nvPr/>
        </p:nvPicPr>
        <p:blipFill>
          <a:blip r:embed="rId4" cstate="print"/>
          <a:srcRect l="4228" t="5913" r="5913" b="7361"/>
          <a:stretch>
            <a:fillRect/>
          </a:stretch>
        </p:blipFill>
        <p:spPr bwMode="auto">
          <a:xfrm>
            <a:off x="1331640" y="3429000"/>
            <a:ext cx="612068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1825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2" name="Group 36"/>
          <p:cNvGraphicFramePr>
            <a:graphicFrameLocks noGrp="1"/>
          </p:cNvGraphicFramePr>
          <p:nvPr/>
        </p:nvGraphicFramePr>
        <p:xfrm>
          <a:off x="-1" y="0"/>
          <a:ext cx="9144001" cy="8065717"/>
        </p:xfrm>
        <a:graphic>
          <a:graphicData uri="http://schemas.openxmlformats.org/drawingml/2006/table">
            <a:tbl>
              <a:tblPr/>
              <a:tblGrid>
                <a:gridCol w="1763689"/>
                <a:gridCol w="1613144"/>
                <a:gridCol w="1699223"/>
                <a:gridCol w="1872208"/>
                <a:gridCol w="2195737"/>
              </a:tblGrid>
              <a:tr h="1563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 berühmte Menschen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Wann und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geboren sein?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schrieb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..?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Wann starb…?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befindet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sich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das Museum von ...?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M.L. Lermontow-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gr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ὃ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sser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Dichter.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1814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Jahre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wurde in Moskau geboren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Gedichte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Poem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1841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Jahre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Dorf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Lermontowo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Belinskij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Rayons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W.G.Belinskij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die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berṻhmte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Kritik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1811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Jahre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wurde in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Finnland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geboren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Literarische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Kritik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1848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Jahre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Stadt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Belinskij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A.P. Anisimowa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Schriftsteller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und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Volkskunder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1891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Jahre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wurde in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Provinz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Kasan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geboren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Gedichte, Märchen und Lieder.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1969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Jahre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Dorf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Geben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Belinskij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Rayons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37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500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Бумажная</vt:lpstr>
      <vt:lpstr>Апекс</vt:lpstr>
      <vt:lpstr>Тема Office</vt:lpstr>
      <vt:lpstr>Справедливость</vt:lpstr>
      <vt:lpstr>     Lermontow  Michail  Jurjewitsch    (1814 - 1841)</vt:lpstr>
      <vt:lpstr>MUSEUM –RESERVE « TARCHANI»</vt:lpstr>
      <vt:lpstr>Слайд 3</vt:lpstr>
      <vt:lpstr>Слайд 4</vt:lpstr>
      <vt:lpstr>Слайд 5</vt:lpstr>
      <vt:lpstr>Слайд 6</vt:lpstr>
      <vt:lpstr>                                                             Anisimowa  Alexandra Petrowna (1891 – 1969) </vt:lpstr>
      <vt:lpstr>Filiale - Haus-Museum   А.P. Anisimowa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Lermontow  Michail Jurjewitsch    (1814 - 1841)</dc:title>
  <dc:creator>НАТАЛЬЯ</dc:creator>
  <cp:lastModifiedBy>Наталья</cp:lastModifiedBy>
  <cp:revision>7</cp:revision>
  <dcterms:created xsi:type="dcterms:W3CDTF">2015-02-03T15:54:27Z</dcterms:created>
  <dcterms:modified xsi:type="dcterms:W3CDTF">2019-11-09T20:58:45Z</dcterms:modified>
</cp:coreProperties>
</file>